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65" r:id="rId1"/>
  </p:sldMasterIdLst>
  <p:notesMasterIdLst>
    <p:notesMasterId r:id="rId22"/>
  </p:notesMasterIdLst>
  <p:sldIdLst>
    <p:sldId id="256" r:id="rId2"/>
    <p:sldId id="269" r:id="rId3"/>
    <p:sldId id="270" r:id="rId4"/>
    <p:sldId id="260" r:id="rId5"/>
    <p:sldId id="264" r:id="rId6"/>
    <p:sldId id="282" r:id="rId7"/>
    <p:sldId id="283" r:id="rId8"/>
    <p:sldId id="281" r:id="rId9"/>
    <p:sldId id="261" r:id="rId10"/>
    <p:sldId id="268" r:id="rId11"/>
    <p:sldId id="279" r:id="rId12"/>
    <p:sldId id="278" r:id="rId13"/>
    <p:sldId id="262" r:id="rId14"/>
    <p:sldId id="275" r:id="rId15"/>
    <p:sldId id="274" r:id="rId16"/>
    <p:sldId id="272" r:id="rId17"/>
    <p:sldId id="273" r:id="rId18"/>
    <p:sldId id="277" r:id="rId19"/>
    <p:sldId id="280" r:id="rId20"/>
    <p:sldId id="266" r:id="rId21"/>
  </p:sldIdLst>
  <p:sldSz cx="12192000" cy="6858000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INPro-Bold" panose="02000503030000020004" pitchFamily="50" charset="0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43886B"/>
    <a:srgbClr val="FFFFFF"/>
    <a:srgbClr val="6396C5"/>
    <a:srgbClr val="A3B6C5"/>
    <a:srgbClr val="456988"/>
    <a:srgbClr val="4A7192"/>
    <a:srgbClr val="5D8CB3"/>
    <a:srgbClr val="4D7391"/>
    <a:srgbClr val="2B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36" autoAdjust="0"/>
    <p:restoredTop sz="86432"/>
  </p:normalViewPr>
  <p:slideViewPr>
    <p:cSldViewPr snapToGrid="0">
      <p:cViewPr varScale="1">
        <p:scale>
          <a:sx n="106" d="100"/>
          <a:sy n="106" d="100"/>
        </p:scale>
        <p:origin x="14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42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A400-A39E-5B41-A3FE-B56123304DBC}" type="datetimeFigureOut">
              <a:rPr lang="ru-RU" smtClean="0"/>
              <a:t>13.11.2017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6B099-0584-A74E-B05A-B175B4BDA1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79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4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06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7653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94880"/>
            <a:ext cx="8825658" cy="86142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1F46F1-1762-4517-A53C-944D6AAA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001CCC-A95E-4F6B-99E3-7CC62C938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ое 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D71459-D0F4-4E50-A6AA-315C66537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CF2E23-14BA-4C1F-A7FC-5D529CACE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C9FDDC2-772B-4D05-A518-BBB403783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33A0D4-F7A3-4AF1-95D1-D9796AA0F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BBC0046-22F6-4E52-A0AB-74DA395F662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с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D774C72-0A3E-4D3C-8516-143328439E7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DECD82-254B-4856-896E-C35F43F1D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8647C9-CD0B-4100-B07A-971CF5D30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838275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2476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5414539"/>
            <a:ext cx="2940051" cy="871964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838275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2476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5414538"/>
            <a:ext cx="2934407" cy="871964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838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2476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5414536"/>
            <a:ext cx="2935997" cy="871964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3459393-618D-41C5-8DD3-470E440D659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4486479-14EE-42A8-A1E2-05DA823DA1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AA6B00-54AE-4165-8E3C-9F1E82ED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D79B7DC-9D8C-4DFE-8933-5C02FC682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96968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1617681"/>
            <a:ext cx="4396339" cy="4473914"/>
          </a:xfrm>
        </p:spPr>
        <p:txBody>
          <a:bodyPr anchor="ctr">
            <a:normAutofit/>
          </a:bodyPr>
          <a:lstStyle>
            <a:lvl1pPr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3593" y="1612900"/>
            <a:ext cx="4396341" cy="4478693"/>
          </a:xfrm>
        </p:spPr>
        <p:txBody>
          <a:bodyPr anchor="ctr">
            <a:normAutofit/>
          </a:bodyPr>
          <a:lstStyle>
            <a:lvl1pPr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747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CCB4B7C-DABE-499E-B5C3-01140657632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7877CA9-AAE9-44BF-B8E1-16181454A1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83460" y="6400799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1905000"/>
            <a:ext cx="4396339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025404-350A-44CF-9C95-342AC39DC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815" y="2822785"/>
            <a:ext cx="9404723" cy="140053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A8E0-90B3-4343-8D65-398528299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CC07F0-7695-44F4-9BC6-92EC800C2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0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600" b="0" i="0">
                <a:solidFill>
                  <a:schemeClr val="tx1">
                    <a:tint val="75000"/>
                  </a:schemeClr>
                </a:solidFill>
                <a:effectLst>
                  <a:outerShdw blurRad="76200" dist="38100" dir="5400000" sx="103000" sy="103000" algn="t" rotWithShape="0">
                    <a:prstClr val="black">
                      <a:alpha val="42000"/>
                    </a:prstClr>
                  </a:outerShdw>
                </a:effectLst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13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84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chemeClr val="tx2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00" b="0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xbt.com/video/3dterrains-generation.shtml" TargetMode="External"/><Relationship Id="rId2" Type="http://schemas.openxmlformats.org/officeDocument/2006/relationships/hyperlink" Target="https://habrahabr.ru/post/111538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bnoise.sourceforge.net/glossary/index.html" TargetMode="External"/><Relationship Id="rId4" Type="http://schemas.openxmlformats.org/officeDocument/2006/relationships/hyperlink" Target="http://www-cs-students.stanford.edu/~amitp/game-programming/polygon-map-generati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dirty="0"/>
              <a:t>Разработка процедурного генератора бесконечных ландшафтов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Корж Даниил Андреевич,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7/7b/Vegetation-no-legen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111" y="1443317"/>
            <a:ext cx="10474173" cy="4716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биомов реального мира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0" y="4539461"/>
            <a:ext cx="2691397" cy="1856855"/>
          </a:xfrm>
          <a:prstGeom prst="rect">
            <a:avLst/>
          </a:prstGeom>
          <a:ln w="127000">
            <a:solidFill>
              <a:srgbClr val="F9F9F9"/>
            </a:solidFill>
            <a:miter lim="800000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878F768-6A1A-4D3B-B1B1-9F779ECE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A1E1CD44-B0D6-4DDC-B4A1-75FB0AC31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к визуальной модели</a:t>
            </a:r>
          </a:p>
        </p:txBody>
      </p:sp>
      <p:pic>
        <p:nvPicPr>
          <p:cNvPr id="2" name="Объект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7913" y="1603515"/>
            <a:ext cx="4611687" cy="4611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Объект 7"/>
          <p:cNvSpPr>
            <a:spLocks noGrp="1"/>
          </p:cNvSpPr>
          <p:nvPr>
            <p:ph sz="half" idx="2"/>
          </p:nvPr>
        </p:nvSpPr>
        <p:spPr>
          <a:xfrm>
            <a:off x="6073593" y="1612900"/>
            <a:ext cx="5040494" cy="4602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Основные этапы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Применение карты высот к полигональной сетке ландшафта. </a:t>
            </a:r>
          </a:p>
          <a:p>
            <a:r>
              <a:rPr lang="ru-RU" dirty="0"/>
              <a:t>Текстурирование ландшафта на основе получаемой карты биомов</a:t>
            </a:r>
          </a:p>
          <a:p>
            <a:r>
              <a:rPr lang="ru-RU" dirty="0"/>
              <a:t>Расстановка травы, деревьев, камней, и прочих деталей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902427-65A0-4CB4-BCC3-10B76FF4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2FE1BF2-BA17-484B-8AF7-61F7B896598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9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Хронология развития проекта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2"/>
          </p:nvPr>
        </p:nvSpPr>
        <p:spPr>
          <a:xfrm>
            <a:off x="5732190" y="1119275"/>
            <a:ext cx="4396341" cy="2789642"/>
          </a:xfrm>
        </p:spPr>
        <p:txBody>
          <a:bodyPr/>
          <a:lstStyle/>
          <a:p>
            <a:r>
              <a:rPr lang="ru-RU" dirty="0"/>
              <a:t>Смена алгоритма расчёта карты высот</a:t>
            </a:r>
          </a:p>
          <a:p>
            <a:r>
              <a:rPr lang="ru-RU" dirty="0"/>
              <a:t>Создание универсальной модели</a:t>
            </a:r>
          </a:p>
          <a:p>
            <a:r>
              <a:rPr lang="ru-RU" dirty="0"/>
              <a:t>Использование принципов отложенного вычисления и параллелизации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3F7E792-2E55-43A5-BCF4-1D611B89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04009CA3-0038-408C-BAAD-47990E5F385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6DBD0A40-B0D0-4697-ACBD-2D85699941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56300" y="3966993"/>
            <a:ext cx="4395787" cy="2438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A0E6E9-2331-429A-A5A4-F64DC35EF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" t="10166" r="4021" b="7997"/>
          <a:stretch/>
        </p:blipFill>
        <p:spPr>
          <a:xfrm>
            <a:off x="1103312" y="1312222"/>
            <a:ext cx="4437730" cy="2469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Объект 22">
            <a:extLst>
              <a:ext uri="{FF2B5EF4-FFF2-40B4-BE49-F238E27FC236}">
                <a16:creationId xmlns:a16="http://schemas.microsoft.com/office/drawing/2014/main" id="{8A46265A-FDF9-4790-BE03-53486796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12" y="3966993"/>
            <a:ext cx="4437730" cy="2469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4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Отложенные вычисления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Ленивые вычисления </a:t>
            </a:r>
            <a:r>
              <a:rPr lang="ru-RU" i="1" dirty="0"/>
              <a:t>(англ. </a:t>
            </a:r>
            <a:r>
              <a:rPr lang="en-US" i="1" dirty="0"/>
              <a:t>lazy evaluation</a:t>
            </a:r>
            <a:r>
              <a:rPr lang="ru-RU" i="1" dirty="0"/>
              <a:t>, также отложенные вычисления) </a:t>
            </a:r>
            <a:r>
              <a:rPr lang="ru-RU" dirty="0"/>
              <a:t>– стратегия вычисления, согласно которой расчёты следует откладывать до тех пор, пока не понадобится их результат.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Производится расчёт только определённых частей карты, называемых чанками </a:t>
            </a:r>
            <a:r>
              <a:rPr lang="en-US" i="1" dirty="0"/>
              <a:t>(</a:t>
            </a:r>
            <a:r>
              <a:rPr lang="ru-RU" i="1" dirty="0"/>
              <a:t>англ</a:t>
            </a:r>
            <a:r>
              <a:rPr lang="en-US" i="1" dirty="0"/>
              <a:t>. Chunk </a:t>
            </a:r>
            <a:r>
              <a:rPr lang="ru-RU" dirty="0"/>
              <a:t>–</a:t>
            </a:r>
            <a:r>
              <a:rPr lang="en-US" i="1" dirty="0"/>
              <a:t> </a:t>
            </a:r>
            <a:r>
              <a:rPr lang="ru-RU" i="1" dirty="0"/>
              <a:t>кусочек</a:t>
            </a:r>
            <a:r>
              <a:rPr lang="en-US" i="1" dirty="0"/>
              <a:t>)</a:t>
            </a:r>
            <a:r>
              <a:rPr lang="ru-RU" i="1" dirty="0"/>
              <a:t>.</a:t>
            </a:r>
            <a:endParaRPr lang="ru-RU" sz="2800" dirty="0"/>
          </a:p>
        </p:txBody>
      </p:sp>
      <p:pic>
        <p:nvPicPr>
          <p:cNvPr id="13" name="Picture 4" descr="http://www.minecraftdl.com/wp-content/uploads/2013/08/Hardcore-Chunk-Map-1-640x369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0828"/>
          <a:stretch/>
        </p:blipFill>
        <p:spPr bwMode="auto">
          <a:xfrm>
            <a:off x="1133096" y="1617663"/>
            <a:ext cx="4336220" cy="447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01D590-561A-4940-B6D5-C318150A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049B24AD-C475-411A-81BD-5EE3D2F9986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Отложенные вычисления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1656557"/>
            <a:ext cx="4395787" cy="4395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3775" y="1654175"/>
            <a:ext cx="4395788" cy="4395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42A693-2950-4917-A4AE-D670B4D8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3BFD071A-FAB9-4645-A49F-F9364423C47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3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модификаторов</a:t>
            </a:r>
          </a:p>
        </p:txBody>
      </p:sp>
      <p:sp>
        <p:nvSpPr>
          <p:cNvPr id="17" name="Объект 16"/>
          <p:cNvSpPr>
            <a:spLocks noGrp="1"/>
          </p:cNvSpPr>
          <p:nvPr>
            <p:ph sz="half" idx="2"/>
          </p:nvPr>
        </p:nvSpPr>
        <p:spPr>
          <a:xfrm>
            <a:off x="7069752" y="1797428"/>
            <a:ext cx="3737948" cy="447869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обеспечения выполнения стратегии отложенных вычислений была создана модель для расчёта и обработки клеток, или прямоугольных массивов клеток определённого размера, по заданным координатам, применяя все заранее заданные модификаторы. </a:t>
            </a:r>
            <a:endParaRPr lang="ru-RU" sz="28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9" name="Picture 2" descr="https://pp.userapi.com/c638516/v638516845/321e7/HsANqVJStVs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11675"/>
          <a:stretch/>
        </p:blipFill>
        <p:spPr bwMode="auto">
          <a:xfrm>
            <a:off x="849311" y="1797428"/>
            <a:ext cx="5741989" cy="3919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F37104-5854-4029-B123-8BBE2E87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E6ACE16-3AC1-47BD-A194-485F41737E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4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Климатические модификаторы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Grass</a:t>
            </a:r>
            <a:endParaRPr lang="ru-RU" dirty="0"/>
          </a:p>
        </p:txBody>
      </p:sp>
      <p:sp>
        <p:nvSpPr>
          <p:cNvPr id="49" name="Рисунок 48"/>
          <p:cNvSpPr>
            <a:spLocks noGrp="1"/>
          </p:cNvSpPr>
          <p:nvPr>
            <p:ph type="pic" idx="15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Модификатор, наличие которого определяет, что на данной клетке произрастают растения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Cliff</a:t>
            </a:r>
            <a:endParaRPr lang="ru-RU" dirty="0"/>
          </a:p>
        </p:txBody>
      </p:sp>
      <p:sp>
        <p:nvSpPr>
          <p:cNvPr id="51" name="Рисунок 50"/>
          <p:cNvSpPr>
            <a:spLocks noGrp="1"/>
          </p:cNvSpPr>
          <p:nvPr>
            <p:ph type="pic" idx="21"/>
          </p:nvPr>
        </p:nvSpPr>
        <p:spPr/>
      </p:sp>
      <p:sp>
        <p:nvSpPr>
          <p:cNvPr id="11" name="Текст 10"/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Базовый модификатор, применяется ко всем клеткам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AlpSnow</a:t>
            </a:r>
            <a:endParaRPr lang="ru-RU" dirty="0"/>
          </a:p>
        </p:txBody>
      </p:sp>
      <p:sp>
        <p:nvSpPr>
          <p:cNvPr id="52" name="Рисунок 51"/>
          <p:cNvSpPr>
            <a:spLocks noGrp="1"/>
          </p:cNvSpPr>
          <p:nvPr>
            <p:ph type="pic" idx="22"/>
          </p:nvPr>
        </p:nvSpPr>
        <p:spPr/>
      </p:sp>
      <p:sp>
        <p:nvSpPr>
          <p:cNvPr id="50" name="Текст 49"/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Снежные шапки</a:t>
            </a:r>
            <a:r>
              <a:rPr lang="en-US" dirty="0"/>
              <a:t>, </a:t>
            </a:r>
            <a:r>
              <a:rPr lang="ru-RU" dirty="0"/>
              <a:t>находящиеся на наивысших точках получаемого ландшафта</a:t>
            </a:r>
          </a:p>
          <a:p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2" y="2022042"/>
            <a:ext cx="3012829" cy="2684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27" y="2022042"/>
            <a:ext cx="2963891" cy="2684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4"/>
          <a:srcRect l="8005" r="9470"/>
          <a:stretch/>
        </p:blipFill>
        <p:spPr>
          <a:xfrm>
            <a:off x="7114838" y="2022042"/>
            <a:ext cx="2932239" cy="2693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6CC4DA4-7B60-4BFD-88AD-01933946C5D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A45C415B-E0FB-427F-9BC1-15E45A6D945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8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Технические модификаторы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BillowHeight</a:t>
            </a:r>
            <a:endParaRPr lang="ru-RU" dirty="0"/>
          </a:p>
        </p:txBody>
      </p:sp>
      <p:sp>
        <p:nvSpPr>
          <p:cNvPr id="22" name="Рисунок 21"/>
          <p:cNvSpPr>
            <a:spLocks noGrp="1"/>
          </p:cNvSpPr>
          <p:nvPr>
            <p:ph type="pic" idx="15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Модификатор, изменяющий высоту клетки. 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RegularForest</a:t>
            </a:r>
            <a:endParaRPr lang="ru-RU" dirty="0"/>
          </a:p>
        </p:txBody>
      </p:sp>
      <p:sp>
        <p:nvSpPr>
          <p:cNvPr id="23" name="Рисунок 22"/>
          <p:cNvSpPr>
            <a:spLocks noGrp="1"/>
          </p:cNvSpPr>
          <p:nvPr>
            <p:ph type="pic" idx="21"/>
          </p:nvPr>
        </p:nvSpPr>
        <p:spPr/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Модификатор, определяющий наличие дерева на клетке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Rock</a:t>
            </a:r>
            <a:endParaRPr lang="ru-RU" dirty="0"/>
          </a:p>
        </p:txBody>
      </p:sp>
      <p:sp>
        <p:nvSpPr>
          <p:cNvPr id="24" name="Рисунок 23"/>
          <p:cNvSpPr>
            <a:spLocks noGrp="1"/>
          </p:cNvSpPr>
          <p:nvPr>
            <p:ph type="pic" idx="22"/>
          </p:nvPr>
        </p:nvSpPr>
        <p:spPr/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Модификатор, определяющий наличие камня на клетке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8865" y="2046953"/>
            <a:ext cx="2938211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://www.burnweb.net/libnoise/_img/billow_raw_gra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 bwMode="auto">
          <a:xfrm>
            <a:off x="642726" y="2046953"/>
            <a:ext cx="2940049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85" y="2046951"/>
            <a:ext cx="2931879" cy="2647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605BA4C7-2940-48FA-89DF-EFDA21D367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87576C5A-1D4B-4AE6-936B-FB83EA7ACC4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2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трелка вправо 6"/>
          <p:cNvSpPr/>
          <p:nvPr/>
        </p:nvSpPr>
        <p:spPr>
          <a:xfrm>
            <a:off x="536762" y="4161947"/>
            <a:ext cx="11236137" cy="145133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98000"/>
                  <a:lumMod val="114000"/>
                  <a:alpha val="80000"/>
                </a:schemeClr>
              </a:gs>
              <a:gs pos="100000">
                <a:schemeClr val="accent1">
                  <a:shade val="90000"/>
                  <a:lumMod val="84000"/>
                  <a:alpha val="80000"/>
                </a:schemeClr>
              </a:gs>
            </a:gsLst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Unity API </a:t>
            </a: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поток</a:t>
            </a:r>
          </a:p>
        </p:txBody>
      </p:sp>
      <p:sp>
        <p:nvSpPr>
          <p:cNvPr id="8" name="Стрелка вправо 7"/>
          <p:cNvSpPr/>
          <p:nvPr/>
        </p:nvSpPr>
        <p:spPr>
          <a:xfrm>
            <a:off x="2937225" y="1488358"/>
            <a:ext cx="5707949" cy="1193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98000"/>
                  <a:lumMod val="114000"/>
                  <a:alpha val="80000"/>
                </a:schemeClr>
              </a:gs>
              <a:gs pos="99000">
                <a:schemeClr val="accent1">
                  <a:shade val="90000"/>
                  <a:lumMod val="84000"/>
                  <a:alpha val="80000"/>
                </a:schemeClr>
              </a:gs>
            </a:gsLst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Второстепенный поток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476499" y="225029"/>
            <a:ext cx="6629400" cy="1124052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100000">
                <a:schemeClr val="accent6">
                  <a:shade val="90000"/>
                  <a:lumMod val="84000"/>
                  <a:alpha val="8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Расчёт чанка</a:t>
            </a:r>
            <a:endParaRPr lang="en-US" sz="2000" dirty="0">
              <a:latin typeface="DINPro-Bold" panose="02000503030000020004" pitchFamily="50" charset="0"/>
              <a:ea typeface="DIN Alternate" charset="0"/>
              <a:cs typeface="DIN Alternate" charset="0"/>
            </a:endParaRP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Создание и обработка массива клеток</a:t>
            </a: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Применение на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TerrainStorage</a:t>
            </a:r>
            <a:endParaRPr lang="ru-RU" sz="2000" dirty="0">
              <a:latin typeface="DINPro-Bold" panose="02000503030000020004" pitchFamily="50" charset="0"/>
              <a:ea typeface="DIN Alternate" charset="0"/>
              <a:cs typeface="DIN Alternate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476501" y="5385382"/>
            <a:ext cx="6629399" cy="1003300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99000">
                <a:schemeClr val="accent6">
                  <a:shade val="90000"/>
                  <a:lumMod val="84000"/>
                  <a:alpha val="80000"/>
                </a:schemeClr>
              </a:gs>
            </a:gsLst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Основной цикл</a:t>
            </a: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Рендеринг изображения</a:t>
            </a: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Обработка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Monobehaviour</a:t>
            </a:r>
            <a:endParaRPr lang="ru-RU" sz="2000" dirty="0">
              <a:latin typeface="DINPro-Bold" panose="02000503030000020004" pitchFamily="50" charset="0"/>
              <a:ea typeface="DIN Alternate" charset="0"/>
              <a:cs typeface="DIN Alternate" charset="0"/>
            </a:endParaRPr>
          </a:p>
        </p:txBody>
      </p:sp>
      <p:sp>
        <p:nvSpPr>
          <p:cNvPr id="15" name="Стрелка вправо 14"/>
          <p:cNvSpPr/>
          <p:nvPr/>
        </p:nvSpPr>
        <p:spPr>
          <a:xfrm rot="18900000">
            <a:off x="78207" y="2398411"/>
            <a:ext cx="2780071" cy="97790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100000">
                <a:schemeClr val="accent6">
                  <a:shade val="90000"/>
                  <a:lumMod val="84000"/>
                  <a:alpha val="8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Постановка задачи</a:t>
            </a:r>
          </a:p>
        </p:txBody>
      </p:sp>
      <p:sp>
        <p:nvSpPr>
          <p:cNvPr id="16" name="Стрелка вправо 15"/>
          <p:cNvSpPr/>
          <p:nvPr/>
        </p:nvSpPr>
        <p:spPr>
          <a:xfrm rot="2700000">
            <a:off x="8605657" y="2512298"/>
            <a:ext cx="2780071" cy="97790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100000">
                <a:schemeClr val="accent6">
                  <a:shade val="90000"/>
                  <a:lumMod val="84000"/>
                  <a:alpha val="8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Синхронизация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476500" y="2740709"/>
            <a:ext cx="6629400" cy="160451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  <a:alpha val="80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5400000" scaled="0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Синхронизация</a:t>
            </a:r>
          </a:p>
          <a:p>
            <a:pPr marL="342891" indent="-342891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Применение данных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TerrainStorage</a:t>
            </a: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 к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Unity API TerrainData</a:t>
            </a:r>
          </a:p>
          <a:p>
            <a:pPr marL="342891" indent="-342891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Перемещение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UnityTerrain</a:t>
            </a: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 на рассчитываемую позицию</a:t>
            </a:r>
            <a:endParaRPr lang="en-US" sz="2000" dirty="0">
              <a:latin typeface="DINPro-Bold" panose="02000503030000020004" pitchFamily="50" charset="0"/>
              <a:ea typeface="DIN Alternate" charset="0"/>
              <a:cs typeface="DIN Alternate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493B793-512A-4C3D-B952-078C449F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131FAD-A3F6-4EB7-BD2D-EBF55B4C2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5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9F22D2F5-D821-469D-A10C-32448EB1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334" y="1443318"/>
            <a:ext cx="10599332" cy="4952998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/>
              <a:t>Miller, Gavin S. P. (August 1986). "The definition and rendering of terrain maps</a:t>
            </a:r>
            <a:br>
              <a:rPr lang="ru-RU" dirty="0"/>
            </a:br>
            <a:r>
              <a:rPr lang="en-US" dirty="0"/>
              <a:t>ACM SIGGRAPH Computer Graphics. 20 (4): 39–48. doi:10.1145/15886.15890</a:t>
            </a:r>
            <a:endParaRPr lang="ru-RU" dirty="0"/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ru-RU" dirty="0"/>
              <a:t>Акимова Т. А., Хаскин В. В. Экология. Издательство ЮНИТИ, 2007 г, 495 с.</a:t>
            </a:r>
            <a:br>
              <a:rPr lang="ru-RU" dirty="0"/>
            </a:br>
            <a:r>
              <a:rPr lang="ru-RU" dirty="0"/>
              <a:t>ISBN 978-5-238-01204-9</a:t>
            </a: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ru-RU" dirty="0"/>
              <a:t>Денис Ольшин, Алгоритм «</a:t>
            </a:r>
            <a:r>
              <a:rPr lang="en-US" dirty="0"/>
              <a:t>diamond</a:t>
            </a:r>
            <a:r>
              <a:rPr lang="ru-RU" dirty="0"/>
              <a:t>-</a:t>
            </a:r>
            <a:r>
              <a:rPr lang="en-US" dirty="0"/>
              <a:t>square</a:t>
            </a:r>
            <a:r>
              <a:rPr lang="ru-RU" dirty="0"/>
              <a:t>» для построения </a:t>
            </a:r>
            <a:br>
              <a:rPr lang="ru-RU" dirty="0"/>
            </a:br>
            <a:r>
              <a:rPr lang="ru-RU" dirty="0"/>
              <a:t>фрактальных ландшафтов [Электронный ресурс] </a:t>
            </a:r>
            <a:br>
              <a:rPr lang="ru-RU" dirty="0"/>
            </a:br>
            <a:r>
              <a:rPr lang="ru-RU" dirty="0"/>
              <a:t>//“ «Хабрахабр» крупнейший в Европе ресурс для IT-</a:t>
            </a:r>
            <a:br>
              <a:rPr lang="ru-RU" dirty="0"/>
            </a:br>
            <a:r>
              <a:rPr lang="ru-RU" dirty="0"/>
              <a:t>специалистов, созданный компанией «ТМ» в 2006-м году”</a:t>
            </a:r>
            <a:br>
              <a:rPr lang="ru-RU" dirty="0"/>
            </a:br>
            <a:r>
              <a:rPr lang="en-US" dirty="0"/>
              <a:t>URL</a:t>
            </a:r>
            <a:r>
              <a:rPr lang="ru-RU" dirty="0"/>
              <a:t>: </a:t>
            </a:r>
            <a:r>
              <a:rPr lang="en-US" u="sng" dirty="0">
                <a:hlinkClick r:id="rId2"/>
              </a:rPr>
              <a:t>https</a:t>
            </a:r>
            <a:r>
              <a:rPr lang="ru-RU" u="sng" dirty="0">
                <a:hlinkClick r:id="rId2"/>
              </a:rPr>
              <a:t>://</a:t>
            </a:r>
            <a:r>
              <a:rPr lang="en-US" u="sng" dirty="0">
                <a:hlinkClick r:id="rId2"/>
              </a:rPr>
              <a:t>habrahabr</a:t>
            </a:r>
            <a:r>
              <a:rPr lang="ru-RU" u="sng" dirty="0">
                <a:hlinkClick r:id="rId2"/>
              </a:rPr>
              <a:t>.</a:t>
            </a:r>
            <a:r>
              <a:rPr lang="en-US" u="sng" dirty="0">
                <a:hlinkClick r:id="rId2"/>
              </a:rPr>
              <a:t>ru</a:t>
            </a:r>
            <a:r>
              <a:rPr lang="ru-RU" u="sng" dirty="0">
                <a:hlinkClick r:id="rId2"/>
              </a:rPr>
              <a:t>/</a:t>
            </a:r>
            <a:r>
              <a:rPr lang="en-US" u="sng" dirty="0">
                <a:hlinkClick r:id="rId2"/>
              </a:rPr>
              <a:t>post</a:t>
            </a:r>
            <a:r>
              <a:rPr lang="ru-RU" u="sng" dirty="0">
                <a:hlinkClick r:id="rId2"/>
              </a:rPr>
              <a:t>/111538/</a:t>
            </a:r>
            <a:endParaRPr lang="ru-RU" dirty="0"/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ru-RU" dirty="0"/>
              <a:t>Генерация трёхмерных ландшафтов [Электронный ресурс]</a:t>
            </a:r>
            <a:br>
              <a:rPr lang="ru-RU" dirty="0"/>
            </a:br>
            <a:r>
              <a:rPr lang="ru-RU" dirty="0"/>
              <a:t>//”</a:t>
            </a:r>
            <a:r>
              <a:rPr lang="en-US" dirty="0"/>
              <a:t>IXBT</a:t>
            </a:r>
            <a:r>
              <a:rPr lang="ru-RU" dirty="0"/>
              <a:t>.</a:t>
            </a:r>
            <a:r>
              <a:rPr lang="en-US" dirty="0"/>
              <a:t>com </a:t>
            </a:r>
            <a:r>
              <a:rPr lang="ru-RU" dirty="0"/>
              <a:t>– специализированный российский </a:t>
            </a:r>
            <a:br>
              <a:rPr lang="ru-RU" dirty="0"/>
            </a:br>
            <a:r>
              <a:rPr lang="ru-RU" dirty="0"/>
              <a:t>информационно-аналитический сайт с самыми актуальными новостями из сферы IT”</a:t>
            </a:r>
            <a:br>
              <a:rPr lang="ru-RU" u="sng" dirty="0"/>
            </a:b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3"/>
              </a:rPr>
              <a:t>http://www.ixbt.com/video/3dterrains-generation.shtml</a:t>
            </a:r>
            <a:endParaRPr lang="ru-RU" dirty="0"/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/>
              <a:t>Red Blop Games</a:t>
            </a:r>
            <a:r>
              <a:rPr lang="ru-RU" dirty="0"/>
              <a:t>,</a:t>
            </a:r>
            <a:r>
              <a:rPr lang="en-US" dirty="0"/>
              <a:t> Polygonal Map Generation for Games [</a:t>
            </a:r>
            <a:r>
              <a:rPr lang="ru-RU" dirty="0"/>
              <a:t>Электронный ресурс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 //“Stanford University.  Stanford, California 94305”</a:t>
            </a:r>
            <a:br>
              <a:rPr lang="en-US" u="sng" dirty="0"/>
            </a:br>
            <a:r>
              <a:rPr lang="en-US" dirty="0"/>
              <a:t>URL: </a:t>
            </a:r>
            <a:r>
              <a:rPr lang="en-US" u="sng" dirty="0">
                <a:hlinkClick r:id="rId4"/>
              </a:rPr>
              <a:t>http://www-cs-students.stanford.edu/~amitp/game-programming/polygon-map-generation/</a:t>
            </a:r>
            <a:endParaRPr lang="ru-RU" dirty="0"/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/>
              <a:t>Glossary [</a:t>
            </a:r>
            <a:r>
              <a:rPr lang="ru-RU" dirty="0"/>
              <a:t>Электронный ресурс</a:t>
            </a:r>
            <a:r>
              <a:rPr lang="en-US" dirty="0"/>
              <a:t>] (</a:t>
            </a:r>
            <a:r>
              <a:rPr lang="ru-RU" dirty="0"/>
              <a:t>Полный перевод статьи</a:t>
            </a:r>
            <a:r>
              <a:rPr lang="en-US" dirty="0"/>
              <a:t>)</a:t>
            </a:r>
            <a:br>
              <a:rPr lang="en-US" u="sng" dirty="0"/>
            </a:br>
            <a:r>
              <a:rPr lang="en-US" dirty="0"/>
              <a:t>//”Libnoise – a portable, open-source, coherent noise-generating library for C++”</a:t>
            </a:r>
            <a:br>
              <a:rPr lang="en-US" dirty="0"/>
            </a:br>
            <a:r>
              <a:rPr lang="en-US" dirty="0"/>
              <a:t>URL: </a:t>
            </a:r>
            <a:r>
              <a:rPr lang="en-US" u="sng" dirty="0">
                <a:hlinkClick r:id="rId5"/>
              </a:rPr>
              <a:t>http://libnoise.sourceforge.net/glossary/index.html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CF5D39-B79E-4F5C-A258-0755D0A7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E83309-50CB-43F9-8605-F1E9CDEF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0FB4DE-27D6-49D3-AD77-9F4BF3FB3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Со времён появления 3D графики, компьютерной анимации и прочих связанных с ними дисциплин всегда остро стояла проблема создания локации для сцены так как создание реалистичного, физически корректного, и при этом визуально красивого ландшафта является плодом долгого труда дизайнеров, моделлеров, текстурировщиков.</a:t>
            </a:r>
          </a:p>
          <a:p>
            <a:pPr marL="0" indent="0">
              <a:buNone/>
            </a:pPr>
            <a:r>
              <a:rPr lang="ru-RU" dirty="0"/>
              <a:t>Закономерно возникает вопрос: «Возможно-ли оптимизировать процесс создания ландшафта?».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46BEA6-BA0E-450D-A4C9-1AEDB2CF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815243-E636-405F-BEC1-6974B07D4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006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DIN Alternate" charset="0"/>
                <a:cs typeface="DIN Alternate" charset="0"/>
              </a:rPr>
              <a:t>Историческая справка</a:t>
            </a:r>
          </a:p>
        </p:txBody>
      </p:sp>
      <p:pic>
        <p:nvPicPr>
          <p:cNvPr id="13" name="Объект 12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t="3971" r="3336" b="3971"/>
          <a:stretch/>
        </p:blipFill>
        <p:spPr>
          <a:xfrm>
            <a:off x="1488835" y="1617821"/>
            <a:ext cx="3553065" cy="3381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5348472" y="1617821"/>
            <a:ext cx="4702362" cy="3381333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/>
              <a:t>Первые эксперименты в этой области проводил один из основателей студии </a:t>
            </a:r>
            <a:r>
              <a:rPr lang="en-US" sz="2400" dirty="0"/>
              <a:t>Pixar </a:t>
            </a:r>
            <a:r>
              <a:rPr lang="ru-RU" sz="2400" dirty="0"/>
              <a:t>Лорен Карпентер</a:t>
            </a:r>
            <a:r>
              <a:rPr lang="en-US" sz="2400" dirty="0"/>
              <a:t>. 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В 1977-1979 году он экспериментировал с фракталами и дроблением для получения ландшафтов. Это привело к созданию анимационного ролика </a:t>
            </a:r>
            <a:r>
              <a:rPr lang="en-US" sz="2400" dirty="0"/>
              <a:t>«Vol Libre».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126" r="178" b="4436"/>
          <a:stretch/>
        </p:blipFill>
        <p:spPr>
          <a:xfrm>
            <a:off x="1488835" y="5107844"/>
            <a:ext cx="8561999" cy="128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731FF-C617-4B82-80D8-35C6FD13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30864-A57D-4B6E-B302-94CEDC40DC9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план</a:t>
            </a:r>
          </a:p>
        </p:txBody>
      </p:sp>
      <p:pic>
        <p:nvPicPr>
          <p:cNvPr id="2050" name="Picture 2" descr="http://archive.bigben.id.au/terragen/gallery/images/ashunder_sunset_nov2003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 t="187" r="4970" b="1448"/>
          <a:stretch/>
        </p:blipFill>
        <p:spPr bwMode="auto">
          <a:xfrm>
            <a:off x="1103313" y="1612899"/>
            <a:ext cx="5186627" cy="4478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6581593" y="1612900"/>
            <a:ext cx="4396341" cy="4478693"/>
          </a:xfrm>
        </p:spPr>
        <p:txBody>
          <a:bodyPr>
            <a:normAutofit/>
          </a:bodyPr>
          <a:lstStyle/>
          <a:p>
            <a:r>
              <a:rPr lang="ru-RU" sz="2200" dirty="0"/>
              <a:t>Создание карты высот </a:t>
            </a:r>
          </a:p>
          <a:p>
            <a:r>
              <a:rPr lang="ru-RU" sz="2200" dirty="0"/>
              <a:t>Создание карты биомов </a:t>
            </a:r>
          </a:p>
          <a:p>
            <a:r>
              <a:rPr lang="ru-RU" sz="2200" dirty="0"/>
              <a:t>Применение полученных карт к визуальной модели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16C80A-504F-4EE0-94EE-31994AEE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9F706460-8A43-4F08-856B-E130B2D1777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8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карты высот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1243012" y="1672401"/>
            <a:ext cx="4396339" cy="4473914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Картой высот называют изображение, в котором яркость каждого пикселя означает уровень высоты рассматриваемой клетки</a:t>
            </a:r>
          </a:p>
          <a:p>
            <a:pPr marL="0" indent="0">
              <a:buNone/>
            </a:pPr>
            <a:r>
              <a:rPr lang="ru-RU" sz="2200" dirty="0"/>
              <a:t>Генерация карты высот является ключевым шагом при генерации ландшафтов.</a:t>
            </a:r>
          </a:p>
          <a:p>
            <a:endParaRPr lang="ru-RU" dirty="0"/>
          </a:p>
        </p:txBody>
      </p:sp>
      <p:pic>
        <p:nvPicPr>
          <p:cNvPr id="12" name="Объект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3141" y="1685166"/>
            <a:ext cx="4089399" cy="4089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90D4B3-7A15-4E8B-856C-FED040BC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754B60F8-BC58-4D07-95A3-9AA7D68644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BE20F-E37A-41E6-9950-CE1804B9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Diamond-Square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0060E710-39CD-442E-A075-9165CC4FBD1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82235" y="1494339"/>
                <a:ext cx="4396341" cy="44786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Алгоритм </a:t>
                </a:r>
                <a:r>
                  <a:rPr lang="en-US" dirty="0"/>
                  <a:t>Diamond</a:t>
                </a:r>
                <a:r>
                  <a:rPr lang="ru-RU" dirty="0"/>
                  <a:t>-</a:t>
                </a:r>
                <a:r>
                  <a:rPr lang="ru-RU" dirty="0" err="1"/>
                  <a:t>Square</a:t>
                </a:r>
                <a:r>
                  <a:rPr lang="ru-RU" dirty="0"/>
                  <a:t> является расширением </a:t>
                </a:r>
                <a:r>
                  <a:rPr lang="en-US" dirty="0"/>
                  <a:t>Midpoint</a:t>
                </a:r>
                <a:r>
                  <a:rPr lang="ru-RU" dirty="0"/>
                  <a:t>-</a:t>
                </a:r>
                <a:r>
                  <a:rPr lang="en-US" dirty="0"/>
                  <a:t>Displacement</a:t>
                </a:r>
                <a:r>
                  <a:rPr lang="ru-RU" dirty="0"/>
                  <a:t>, который предназначен для создания двумерных ломаных прямых в двумерном пространстве на плоскость (двумерный массив высот размерностями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u-RU" dirty="0"/>
                  <a:t>)</a:t>
                </a:r>
                <a:r>
                  <a:rPr lang="en-US" dirty="0"/>
                  <a:t>.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Состоит из двух шагов: </a:t>
                </a:r>
                <a:r>
                  <a:rPr lang="en-US" dirty="0"/>
                  <a:t>diamond</a:t>
                </a:r>
                <a:r>
                  <a:rPr lang="ru-RU" dirty="0"/>
                  <a:t> и </a:t>
                </a:r>
                <a:r>
                  <a:rPr lang="en-US" dirty="0"/>
                  <a:t>square</a:t>
                </a:r>
                <a:r>
                  <a:rPr lang="ru-RU" dirty="0"/>
                  <a:t>, которые исполняются по одному алгоритму, разница состоит в определяемых соседних точках</a:t>
                </a:r>
              </a:p>
            </p:txBody>
          </p:sp>
        </mc:Choice>
        <mc:Fallback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0060E710-39CD-442E-A075-9165CC4FB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82235" y="1494339"/>
                <a:ext cx="4396341" cy="4478693"/>
              </a:xfrm>
              <a:blipFill>
                <a:blip r:embed="rId2"/>
                <a:stretch>
                  <a:fillRect l="-1803" t="-1361" r="-1387" b="-2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DECAD6-E2E5-4DBB-B61C-623FBB14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F7FA95-1B6D-4B21-A389-8BA26595D27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  <p:pic>
        <p:nvPicPr>
          <p:cNvPr id="7" name="Объект 6" descr="C:\Users\student\Downloads\Diamond_Square.svg.png">
            <a:extLst>
              <a:ext uri="{FF2B5EF4-FFF2-40B4-BE49-F238E27FC236}">
                <a16:creationId xmlns:a16="http://schemas.microsoft.com/office/drawing/2014/main" id="{4C433974-6F2E-4969-80DD-1D6004CB7BBD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3" cstate="print"/>
          <a:srcRect l="63" t="29242" r="6525" b="5426"/>
          <a:stretch/>
        </p:blipFill>
        <p:spPr bwMode="auto">
          <a:xfrm>
            <a:off x="1140903" y="1551963"/>
            <a:ext cx="4207569" cy="4631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8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57DC0-7A8E-4C91-A083-C7F13597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Складки на краях ландшафта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467E74-91E4-4FC4-9F5F-58BCAA92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700300-DB06-4DE3-9C2F-5D3DDB506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</p:spPr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  <p:pic>
        <p:nvPicPr>
          <p:cNvPr id="10" name="Picture 2" descr="https://pp.userapi.com/c627729/v627729977/44d01/G-H1xkfv-Oc.jpg">
            <a:extLst>
              <a:ext uri="{FF2B5EF4-FFF2-40B4-BE49-F238E27FC236}">
                <a16:creationId xmlns:a16="http://schemas.microsoft.com/office/drawing/2014/main" id="{B87C3188-48FA-498F-87C1-F633BCD620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" y="1853557"/>
            <a:ext cx="7810320" cy="4393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Объект 3">
            <a:extLst>
              <a:ext uri="{FF2B5EF4-FFF2-40B4-BE49-F238E27FC236}">
                <a16:creationId xmlns:a16="http://schemas.microsoft.com/office/drawing/2014/main" id="{6563EBFB-2215-46D2-A941-37EBE795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937064" y="4348905"/>
            <a:ext cx="1928917" cy="1928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C10B6C-F324-46A1-97F3-5021424A5765}"/>
              </a:ext>
            </a:extLst>
          </p:cNvPr>
          <p:cNvSpPr/>
          <p:nvPr/>
        </p:nvSpPr>
        <p:spPr>
          <a:xfrm>
            <a:off x="10977080" y="4348904"/>
            <a:ext cx="466030" cy="466030"/>
          </a:xfrm>
          <a:prstGeom prst="rect">
            <a:avLst/>
          </a:prstGeom>
          <a:noFill/>
          <a:ln w="5715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044FC1E-6D08-4371-956D-C496B3F63947}"/>
              </a:ext>
            </a:extLst>
          </p:cNvPr>
          <p:cNvCxnSpPr>
            <a:cxnSpLocks/>
          </p:cNvCxnSpPr>
          <p:nvPr/>
        </p:nvCxnSpPr>
        <p:spPr>
          <a:xfrm>
            <a:off x="10191464" y="1227872"/>
            <a:ext cx="1251646" cy="3121031"/>
          </a:xfrm>
          <a:prstGeom prst="line">
            <a:avLst/>
          </a:prstGeom>
          <a:ln w="57150" cap="rnd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6589175-1246-4B2E-B02B-66E76816CF15}"/>
              </a:ext>
            </a:extLst>
          </p:cNvPr>
          <p:cNvCxnSpPr>
            <a:cxnSpLocks/>
          </p:cNvCxnSpPr>
          <p:nvPr/>
        </p:nvCxnSpPr>
        <p:spPr>
          <a:xfrm flipH="1" flipV="1">
            <a:off x="10191464" y="3581218"/>
            <a:ext cx="785616" cy="767685"/>
          </a:xfrm>
          <a:prstGeom prst="line">
            <a:avLst/>
          </a:prstGeom>
          <a:ln w="57150" cap="rnd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428BAC5-BEB9-43BD-AA9E-52C6AEBB3C95}"/>
              </a:ext>
            </a:extLst>
          </p:cNvPr>
          <p:cNvCxnSpPr>
            <a:cxnSpLocks/>
          </p:cNvCxnSpPr>
          <p:nvPr/>
        </p:nvCxnSpPr>
        <p:spPr>
          <a:xfrm flipH="1" flipV="1">
            <a:off x="7426177" y="3993162"/>
            <a:ext cx="3549778" cy="821772"/>
          </a:xfrm>
          <a:prstGeom prst="line">
            <a:avLst/>
          </a:prstGeom>
          <a:ln w="57150" cap="rnd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91A7B55F-CCF8-4581-9DC3-C6865C18D2B2}"/>
              </a:ext>
            </a:extLst>
          </p:cNvPr>
          <p:cNvCxnSpPr>
            <a:cxnSpLocks/>
          </p:cNvCxnSpPr>
          <p:nvPr/>
        </p:nvCxnSpPr>
        <p:spPr>
          <a:xfrm flipH="1" flipV="1">
            <a:off x="10191466" y="3993162"/>
            <a:ext cx="1250519" cy="821772"/>
          </a:xfrm>
          <a:prstGeom prst="line">
            <a:avLst/>
          </a:prstGeom>
          <a:ln w="57150" cap="rnd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Объект 3">
            <a:extLst>
              <a:ext uri="{FF2B5EF4-FFF2-40B4-BE49-F238E27FC236}">
                <a16:creationId xmlns:a16="http://schemas.microsoft.com/office/drawing/2014/main" id="{6E37EB75-1CFC-4F1A-A8C1-71493B761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50" t="46246" b="23104"/>
          <a:stretch/>
        </p:blipFill>
        <p:spPr>
          <a:xfrm rot="16200000">
            <a:off x="7426176" y="1227871"/>
            <a:ext cx="2765288" cy="2765288"/>
          </a:xfrm>
          <a:prstGeom prst="rect">
            <a:avLst/>
          </a:prstGeom>
          <a:ln w="57150">
            <a:solidFill>
              <a:schemeClr val="accent3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37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E1E35C8-04CC-4A9A-AC25-9BF9B8D0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969682"/>
          </a:xfrm>
        </p:spPr>
        <p:txBody>
          <a:bodyPr/>
          <a:lstStyle/>
          <a:p>
            <a:r>
              <a:rPr lang="ru-RU" dirty="0"/>
              <a:t>Когерентные шумы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E25CF2BC-F5ED-4653-9514-B8D6C5E29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4008" y="1670012"/>
            <a:ext cx="3498766" cy="447869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Когерентный шум является одним из</a:t>
            </a:r>
            <a:br>
              <a:rPr lang="ru-RU" dirty="0"/>
            </a:br>
            <a:r>
              <a:rPr lang="ru-RU" dirty="0"/>
              <a:t>видов сглаженных псевдослучайных шумов.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Преимущества</a:t>
            </a:r>
            <a:r>
              <a:rPr lang="en-US" dirty="0"/>
              <a:t>:</a:t>
            </a:r>
          </a:p>
          <a:p>
            <a:r>
              <a:rPr lang="ru-RU" dirty="0"/>
              <a:t>Поддаётся тонкой настройке</a:t>
            </a:r>
          </a:p>
          <a:p>
            <a:r>
              <a:rPr lang="ru-RU" dirty="0"/>
              <a:t>Бесконечен так как является функцией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DD2654-C130-4C4A-89EC-F6968D23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52916A0-5FCE-4E51-AA4B-2623B49485A9}"/>
              </a:ext>
            </a:extLst>
          </p:cNvPr>
          <p:cNvSpPr/>
          <p:nvPr/>
        </p:nvSpPr>
        <p:spPr>
          <a:xfrm>
            <a:off x="682324" y="1760738"/>
            <a:ext cx="5881438" cy="3938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5D01F1-6289-484D-A1E9-5EC426B5395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956300" y="6396316"/>
            <a:ext cx="6023451" cy="457201"/>
          </a:xfrm>
        </p:spPr>
        <p:txBody>
          <a:bodyPr/>
          <a:lstStyle/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  <p:pic>
        <p:nvPicPr>
          <p:cNvPr id="1027" name="Рисунок 5" descr="Non-coherent-noise function graph">
            <a:extLst>
              <a:ext uri="{FF2B5EF4-FFF2-40B4-BE49-F238E27FC236}">
                <a16:creationId xmlns:a16="http://schemas.microsoft.com/office/drawing/2014/main" id="{0EB96B07-6208-4605-902B-83D7DC77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8" y="3982367"/>
            <a:ext cx="2895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Рисунок 7" descr="Coherent-noise function graph">
            <a:extLst>
              <a:ext uri="{FF2B5EF4-FFF2-40B4-BE49-F238E27FC236}">
                <a16:creationId xmlns:a16="http://schemas.microsoft.com/office/drawing/2014/main" id="{4CCE6B62-4EEB-462B-A82D-CE681EA9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8" y="1825495"/>
            <a:ext cx="2895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1">
            <a:extLst>
              <a:ext uri="{FF2B5EF4-FFF2-40B4-BE49-F238E27FC236}">
                <a16:creationId xmlns:a16="http://schemas.microsoft.com/office/drawing/2014/main" id="{79F43014-528B-4230-BE79-EBF134F0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58" y="1825495"/>
            <a:ext cx="2777472" cy="37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7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карты биомов</a:t>
            </a:r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6213293" y="1612900"/>
            <a:ext cx="4396341" cy="4478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Определения биома разнятся в зависимости от рассматриваемых параметров. Так, в определении Юджина Одума, биом — «термин, определяющий крупную региональную или субконтинентальную биосистему, характеризующуюся каким-либо основным типом растительности или другой характерной особенностью ландшафта».</a:t>
            </a:r>
          </a:p>
          <a:p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703536" y="1729425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53"/>
                    </a14:imgEffect>
                    <a14:imgEffect>
                      <a14:saturation sat="80000"/>
                    </a14:imgEffect>
                    <a14:imgEffect>
                      <a14:brightnessContrast bright="5000" contrast="-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122" y="1729425"/>
            <a:ext cx="4611786" cy="3839859"/>
          </a:xfrm>
          <a:prstGeom prst="rect">
            <a:avLst/>
          </a:prstGeom>
          <a:ln w="228600">
            <a:solidFill>
              <a:schemeClr val="tx1"/>
            </a:solidFill>
            <a:miter lim="800000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5DD146-B5F9-4A16-9D64-7A67A38E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68ABFD6-1A80-4ED3-A521-9147D8DB862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Цвет 6">
      <a:dk1>
        <a:srgbClr val="000000"/>
      </a:dk1>
      <a:lt1>
        <a:srgbClr val="FFFFFF"/>
      </a:lt1>
      <a:dk2>
        <a:srgbClr val="0E5580"/>
      </a:dk2>
      <a:lt2>
        <a:srgbClr val="FFFFFF"/>
      </a:lt2>
      <a:accent1>
        <a:srgbClr val="B2D562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1436</TotalTime>
  <Words>815</Words>
  <Application>Microsoft Office PowerPoint</Application>
  <PresentationFormat>Широкоэкранный</PresentationFormat>
  <Paragraphs>116</Paragraphs>
  <Slides>20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Cambria Math</vt:lpstr>
      <vt:lpstr>Century Gothic</vt:lpstr>
      <vt:lpstr>Wingdings 3</vt:lpstr>
      <vt:lpstr>Arial</vt:lpstr>
      <vt:lpstr>Calibri</vt:lpstr>
      <vt:lpstr>DIN Alternate</vt:lpstr>
      <vt:lpstr>DINPro-Bold</vt:lpstr>
      <vt:lpstr>Ион</vt:lpstr>
      <vt:lpstr>Разработка процедурного генератора бесконечных ландшафтов </vt:lpstr>
      <vt:lpstr>Введение</vt:lpstr>
      <vt:lpstr>Историческая справка</vt:lpstr>
      <vt:lpstr>Общий план</vt:lpstr>
      <vt:lpstr>Создание карты высот</vt:lpstr>
      <vt:lpstr>Алгоритм Diamond-Square</vt:lpstr>
      <vt:lpstr>Складки на краях ландшафта</vt:lpstr>
      <vt:lpstr>Когерентные шумы</vt:lpstr>
      <vt:lpstr>Создание карты биомов</vt:lpstr>
      <vt:lpstr>Карта биомов реального мира</vt:lpstr>
      <vt:lpstr>Применение к визуальной модели</vt:lpstr>
      <vt:lpstr>Хронология развития проекта</vt:lpstr>
      <vt:lpstr>Отложенные вычисления</vt:lpstr>
      <vt:lpstr>Отложенные вычисления</vt:lpstr>
      <vt:lpstr>Система модификаторов</vt:lpstr>
      <vt:lpstr>Климатические модификаторы</vt:lpstr>
      <vt:lpstr>Технические модификаторы</vt:lpstr>
      <vt:lpstr>Презентация PowerPoint</vt:lpstr>
      <vt:lpstr>Источники информации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Процедурная генерация ландшафтов</dc:title>
  <dc:creator>STYLER2012</dc:creator>
  <cp:lastModifiedBy>kovalsky2012@mail.ru</cp:lastModifiedBy>
  <cp:revision>257</cp:revision>
  <dcterms:created xsi:type="dcterms:W3CDTF">2016-04-15T13:43:45Z</dcterms:created>
  <dcterms:modified xsi:type="dcterms:W3CDTF">2017-11-13T13:04:36Z</dcterms:modified>
</cp:coreProperties>
</file>